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71" r:id="rId3"/>
    <p:sldId id="272" r:id="rId4"/>
    <p:sldId id="257" r:id="rId5"/>
    <p:sldId id="259" r:id="rId6"/>
    <p:sldId id="263" r:id="rId7"/>
    <p:sldId id="261" r:id="rId8"/>
    <p:sldId id="266" r:id="rId9"/>
    <p:sldId id="267" r:id="rId10"/>
    <p:sldId id="268" r:id="rId11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9" autoAdjust="0"/>
    <p:restoredTop sz="94660"/>
  </p:normalViewPr>
  <p:slideViewPr>
    <p:cSldViewPr snapToGrid="0">
      <p:cViewPr varScale="1">
        <p:scale>
          <a:sx n="161" d="100"/>
          <a:sy n="161" d="100"/>
        </p:scale>
        <p:origin x="1772" y="11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Vote-By-Mail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  <a:sp3d/>
          </c:spPr>
          <c:invertIfNegative val="0"/>
          <c:cat>
            <c:numRef>
              <c:f>Sheet1!$A$2:$A$10</c:f>
              <c:numCache>
                <c:formatCode>General</c:formatCode>
                <c:ptCount val="9"/>
                <c:pt idx="0">
                  <c:v>1990</c:v>
                </c:pt>
                <c:pt idx="1">
                  <c:v>1992</c:v>
                </c:pt>
                <c:pt idx="2">
                  <c:v>1994</c:v>
                </c:pt>
                <c:pt idx="3">
                  <c:v>1996</c:v>
                </c:pt>
                <c:pt idx="4">
                  <c:v>1998</c:v>
                </c:pt>
                <c:pt idx="5">
                  <c:v>2000</c:v>
                </c:pt>
                <c:pt idx="6">
                  <c:v>2002</c:v>
                </c:pt>
                <c:pt idx="7">
                  <c:v>2004</c:v>
                </c:pt>
                <c:pt idx="8">
                  <c:v>2006</c:v>
                </c:pt>
              </c:numCache>
            </c:numRef>
          </c:cat>
          <c:val>
            <c:numRef>
              <c:f>Sheet1!$B$2:$B$10</c:f>
              <c:numCache>
                <c:formatCode>#,##0</c:formatCode>
                <c:ptCount val="9"/>
                <c:pt idx="0" formatCode="General">
                  <c:v>403</c:v>
                </c:pt>
                <c:pt idx="1">
                  <c:v>5043</c:v>
                </c:pt>
                <c:pt idx="2">
                  <c:v>2430</c:v>
                </c:pt>
                <c:pt idx="3">
                  <c:v>4897</c:v>
                </c:pt>
                <c:pt idx="4">
                  <c:v>3349</c:v>
                </c:pt>
                <c:pt idx="5">
                  <c:v>7241</c:v>
                </c:pt>
                <c:pt idx="6">
                  <c:v>4651</c:v>
                </c:pt>
                <c:pt idx="7">
                  <c:v>29480</c:v>
                </c:pt>
                <c:pt idx="8">
                  <c:v>7584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C3E-4761-8BE5-471AFCB5298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Voting Day</c:v>
                </c:pt>
              </c:strCache>
            </c:strRef>
          </c:tx>
          <c:spPr>
            <a:solidFill>
              <a:srgbClr val="CC0000"/>
            </a:solidFill>
            <a:ln>
              <a:noFill/>
            </a:ln>
            <a:effectLst/>
            <a:sp3d/>
          </c:spPr>
          <c:invertIfNegative val="0"/>
          <c:cat>
            <c:numRef>
              <c:f>Sheet1!$A$2:$A$10</c:f>
              <c:numCache>
                <c:formatCode>General</c:formatCode>
                <c:ptCount val="9"/>
                <c:pt idx="0">
                  <c:v>1990</c:v>
                </c:pt>
                <c:pt idx="1">
                  <c:v>1992</c:v>
                </c:pt>
                <c:pt idx="2">
                  <c:v>1994</c:v>
                </c:pt>
                <c:pt idx="3">
                  <c:v>1996</c:v>
                </c:pt>
                <c:pt idx="4">
                  <c:v>1998</c:v>
                </c:pt>
                <c:pt idx="5">
                  <c:v>2000</c:v>
                </c:pt>
                <c:pt idx="6">
                  <c:v>2002</c:v>
                </c:pt>
                <c:pt idx="7">
                  <c:v>2004</c:v>
                </c:pt>
                <c:pt idx="8">
                  <c:v>2006</c:v>
                </c:pt>
              </c:numCache>
            </c:numRef>
          </c:cat>
          <c:val>
            <c:numRef>
              <c:f>Sheet1!$C$2:$C$10</c:f>
              <c:numCache>
                <c:formatCode>#,##0</c:formatCode>
                <c:ptCount val="9"/>
                <c:pt idx="0">
                  <c:v>13417</c:v>
                </c:pt>
                <c:pt idx="1">
                  <c:v>40552</c:v>
                </c:pt>
                <c:pt idx="2">
                  <c:v>15883</c:v>
                </c:pt>
                <c:pt idx="3">
                  <c:v>40607</c:v>
                </c:pt>
                <c:pt idx="4">
                  <c:v>31721</c:v>
                </c:pt>
                <c:pt idx="5">
                  <c:v>44318</c:v>
                </c:pt>
                <c:pt idx="6">
                  <c:v>40130</c:v>
                </c:pt>
                <c:pt idx="7">
                  <c:v>32227</c:v>
                </c:pt>
                <c:pt idx="8">
                  <c:v>36334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C3E-4761-8BE5-471AFCB5298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14099608"/>
        <c:axId val="414102888"/>
        <c:axId val="193104496"/>
      </c:bar3DChart>
      <c:catAx>
        <c:axId val="4140996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4102888"/>
        <c:crosses val="autoZero"/>
        <c:auto val="1"/>
        <c:lblAlgn val="ctr"/>
        <c:lblOffset val="100"/>
        <c:noMultiLvlLbl val="0"/>
      </c:catAx>
      <c:valAx>
        <c:axId val="4141028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4099608"/>
        <c:crosses val="autoZero"/>
        <c:crossBetween val="between"/>
      </c:valAx>
      <c:serAx>
        <c:axId val="193104496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4102888"/>
        <c:crosses val="autoZero"/>
      </c:ser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*Early</a:t>
            </a:r>
            <a:r>
              <a:rPr lang="en-US" baseline="0" dirty="0"/>
              <a:t> Voting Began in 2008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Early Voting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numRef>
              <c:f>Sheet1!$A$2:$A$10</c:f>
              <c:numCache>
                <c:formatCode>General</c:formatCode>
                <c:ptCount val="9"/>
                <c:pt idx="0">
                  <c:v>2008</c:v>
                </c:pt>
                <c:pt idx="1">
                  <c:v>2010</c:v>
                </c:pt>
                <c:pt idx="2">
                  <c:v>2012</c:v>
                </c:pt>
                <c:pt idx="3">
                  <c:v>2014</c:v>
                </c:pt>
                <c:pt idx="4">
                  <c:v>2016</c:v>
                </c:pt>
                <c:pt idx="5">
                  <c:v>2018</c:v>
                </c:pt>
                <c:pt idx="6">
                  <c:v>2020</c:v>
                </c:pt>
                <c:pt idx="7">
                  <c:v>2022</c:v>
                </c:pt>
                <c:pt idx="8">
                  <c:v>2024</c:v>
                </c:pt>
              </c:numCache>
            </c:numRef>
          </c:cat>
          <c:val>
            <c:numRef>
              <c:f>Sheet1!$B$2:$B$10</c:f>
              <c:numCache>
                <c:formatCode>#,##0</c:formatCode>
                <c:ptCount val="9"/>
                <c:pt idx="0">
                  <c:v>27933</c:v>
                </c:pt>
                <c:pt idx="1">
                  <c:v>14301</c:v>
                </c:pt>
                <c:pt idx="2">
                  <c:v>28646</c:v>
                </c:pt>
                <c:pt idx="3">
                  <c:v>9651</c:v>
                </c:pt>
                <c:pt idx="4">
                  <c:v>33219</c:v>
                </c:pt>
                <c:pt idx="5">
                  <c:v>23844</c:v>
                </c:pt>
                <c:pt idx="6">
                  <c:v>36469</c:v>
                </c:pt>
                <c:pt idx="7">
                  <c:v>20542</c:v>
                </c:pt>
                <c:pt idx="8">
                  <c:v>45349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F7B-4918-B22C-65EA5349A6D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Vote-By-Mail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  <a:sp3d/>
          </c:spPr>
          <c:invertIfNegative val="0"/>
          <c:cat>
            <c:numRef>
              <c:f>Sheet1!$A$2:$A$10</c:f>
              <c:numCache>
                <c:formatCode>General</c:formatCode>
                <c:ptCount val="9"/>
                <c:pt idx="0">
                  <c:v>2008</c:v>
                </c:pt>
                <c:pt idx="1">
                  <c:v>2010</c:v>
                </c:pt>
                <c:pt idx="2">
                  <c:v>2012</c:v>
                </c:pt>
                <c:pt idx="3">
                  <c:v>2014</c:v>
                </c:pt>
                <c:pt idx="4">
                  <c:v>2016</c:v>
                </c:pt>
                <c:pt idx="5">
                  <c:v>2018</c:v>
                </c:pt>
                <c:pt idx="6">
                  <c:v>2020</c:v>
                </c:pt>
                <c:pt idx="7">
                  <c:v>2022</c:v>
                </c:pt>
                <c:pt idx="8">
                  <c:v>2024</c:v>
                </c:pt>
              </c:numCache>
            </c:numRef>
          </c:cat>
          <c:val>
            <c:numRef>
              <c:f>Sheet1!$C$2:$C$10</c:f>
              <c:numCache>
                <c:formatCode>#,##0</c:formatCode>
                <c:ptCount val="9"/>
                <c:pt idx="0">
                  <c:v>14542</c:v>
                </c:pt>
                <c:pt idx="1">
                  <c:v>4747</c:v>
                </c:pt>
                <c:pt idx="2">
                  <c:v>19630</c:v>
                </c:pt>
                <c:pt idx="3">
                  <c:v>16295</c:v>
                </c:pt>
                <c:pt idx="4">
                  <c:v>23049</c:v>
                </c:pt>
                <c:pt idx="5">
                  <c:v>25829</c:v>
                </c:pt>
                <c:pt idx="6">
                  <c:v>45734</c:v>
                </c:pt>
                <c:pt idx="7">
                  <c:v>31012</c:v>
                </c:pt>
                <c:pt idx="8">
                  <c:v>31464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F7B-4918-B22C-65EA5349A6D1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Election Day</c:v>
                </c:pt>
              </c:strCache>
            </c:strRef>
          </c:tx>
          <c:spPr>
            <a:solidFill>
              <a:srgbClr val="CC0000"/>
            </a:solidFill>
            <a:ln>
              <a:noFill/>
            </a:ln>
            <a:effectLst/>
            <a:sp3d/>
          </c:spPr>
          <c:invertIfNegative val="0"/>
          <c:cat>
            <c:numRef>
              <c:f>Sheet1!$A$2:$A$10</c:f>
              <c:numCache>
                <c:formatCode>General</c:formatCode>
                <c:ptCount val="9"/>
                <c:pt idx="0">
                  <c:v>2008</c:v>
                </c:pt>
                <c:pt idx="1">
                  <c:v>2010</c:v>
                </c:pt>
                <c:pt idx="2">
                  <c:v>2012</c:v>
                </c:pt>
                <c:pt idx="3">
                  <c:v>2014</c:v>
                </c:pt>
                <c:pt idx="4">
                  <c:v>2016</c:v>
                </c:pt>
                <c:pt idx="5">
                  <c:v>2018</c:v>
                </c:pt>
                <c:pt idx="6">
                  <c:v>2020</c:v>
                </c:pt>
                <c:pt idx="7">
                  <c:v>2022</c:v>
                </c:pt>
                <c:pt idx="8">
                  <c:v>2024</c:v>
                </c:pt>
              </c:numCache>
            </c:numRef>
          </c:cat>
          <c:val>
            <c:numRef>
              <c:f>Sheet1!$D$2:$D$10</c:f>
              <c:numCache>
                <c:formatCode>#,##0</c:formatCode>
                <c:ptCount val="9"/>
                <c:pt idx="0">
                  <c:v>25670</c:v>
                </c:pt>
                <c:pt idx="1">
                  <c:v>29459</c:v>
                </c:pt>
                <c:pt idx="2">
                  <c:v>23841</c:v>
                </c:pt>
                <c:pt idx="3">
                  <c:v>27599</c:v>
                </c:pt>
                <c:pt idx="4">
                  <c:v>26448</c:v>
                </c:pt>
                <c:pt idx="5">
                  <c:v>25374</c:v>
                </c:pt>
                <c:pt idx="6">
                  <c:v>15902</c:v>
                </c:pt>
                <c:pt idx="7">
                  <c:v>26040</c:v>
                </c:pt>
                <c:pt idx="8">
                  <c:v>23342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F7B-4918-B22C-65EA5349A6D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14824688"/>
        <c:axId val="414828296"/>
        <c:axId val="193097656"/>
      </c:bar3DChart>
      <c:catAx>
        <c:axId val="4148246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4828296"/>
        <c:crosses val="autoZero"/>
        <c:auto val="1"/>
        <c:lblAlgn val="ctr"/>
        <c:lblOffset val="100"/>
        <c:noMultiLvlLbl val="0"/>
      </c:catAx>
      <c:valAx>
        <c:axId val="4148282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4824688"/>
        <c:crosses val="autoZero"/>
        <c:crossBetween val="between"/>
      </c:valAx>
      <c:serAx>
        <c:axId val="193097656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4828296"/>
        <c:crosses val="autoZero"/>
      </c:ser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Turnout %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  <a:sp3d/>
          </c:spPr>
          <c:invertIfNegative val="0"/>
          <c:cat>
            <c:numRef>
              <c:f>Sheet1!$A$2:$A$10</c:f>
              <c:numCache>
                <c:formatCode>General</c:formatCode>
                <c:ptCount val="9"/>
                <c:pt idx="0">
                  <c:v>1992</c:v>
                </c:pt>
                <c:pt idx="1">
                  <c:v>1996</c:v>
                </c:pt>
                <c:pt idx="2">
                  <c:v>2000</c:v>
                </c:pt>
                <c:pt idx="3">
                  <c:v>2004</c:v>
                </c:pt>
                <c:pt idx="4">
                  <c:v>2008</c:v>
                </c:pt>
                <c:pt idx="5">
                  <c:v>2012</c:v>
                </c:pt>
                <c:pt idx="6">
                  <c:v>2016</c:v>
                </c:pt>
                <c:pt idx="7">
                  <c:v>2020</c:v>
                </c:pt>
                <c:pt idx="8">
                  <c:v>2024</c:v>
                </c:pt>
              </c:numCache>
            </c:numRef>
          </c:cat>
          <c:val>
            <c:numRef>
              <c:f>Sheet1!$B$2:$B$10</c:f>
              <c:numCache>
                <c:formatCode>0.00%</c:formatCode>
                <c:ptCount val="9"/>
                <c:pt idx="0">
                  <c:v>0.84740000000000004</c:v>
                </c:pt>
                <c:pt idx="1">
                  <c:v>0.7278</c:v>
                </c:pt>
                <c:pt idx="2">
                  <c:v>0.72189999999999999</c:v>
                </c:pt>
                <c:pt idx="3">
                  <c:v>0.75580000000000003</c:v>
                </c:pt>
                <c:pt idx="4">
                  <c:v>0.79</c:v>
                </c:pt>
                <c:pt idx="5">
                  <c:v>0.77070000000000005</c:v>
                </c:pt>
                <c:pt idx="6">
                  <c:v>0.76629999999999998</c:v>
                </c:pt>
                <c:pt idx="7">
                  <c:v>0.78810000000000002</c:v>
                </c:pt>
                <c:pt idx="8" formatCode="General">
                  <c:v>82.85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4FB-4C6D-8DEC-FAF57025269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Total Ballots Cast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  <a:ln>
              <a:noFill/>
            </a:ln>
            <a:effectLst/>
            <a:sp3d/>
          </c:spPr>
          <c:invertIfNegative val="0"/>
          <c:cat>
            <c:numRef>
              <c:f>Sheet1!$A$2:$A$10</c:f>
              <c:numCache>
                <c:formatCode>General</c:formatCode>
                <c:ptCount val="9"/>
                <c:pt idx="0">
                  <c:v>1992</c:v>
                </c:pt>
                <c:pt idx="1">
                  <c:v>1996</c:v>
                </c:pt>
                <c:pt idx="2">
                  <c:v>2000</c:v>
                </c:pt>
                <c:pt idx="3">
                  <c:v>2004</c:v>
                </c:pt>
                <c:pt idx="4">
                  <c:v>2008</c:v>
                </c:pt>
                <c:pt idx="5">
                  <c:v>2012</c:v>
                </c:pt>
                <c:pt idx="6">
                  <c:v>2016</c:v>
                </c:pt>
                <c:pt idx="7">
                  <c:v>2020</c:v>
                </c:pt>
                <c:pt idx="8">
                  <c:v>2024</c:v>
                </c:pt>
              </c:numCache>
            </c:numRef>
          </c:cat>
          <c:val>
            <c:numRef>
              <c:f>Sheet1!$C$2:$C$10</c:f>
              <c:numCache>
                <c:formatCode>#,##0</c:formatCode>
                <c:ptCount val="9"/>
                <c:pt idx="0">
                  <c:v>45595</c:v>
                </c:pt>
                <c:pt idx="1">
                  <c:v>45495</c:v>
                </c:pt>
                <c:pt idx="2">
                  <c:v>51559</c:v>
                </c:pt>
                <c:pt idx="3">
                  <c:v>61707</c:v>
                </c:pt>
                <c:pt idx="4">
                  <c:v>71145</c:v>
                </c:pt>
                <c:pt idx="5">
                  <c:v>72117</c:v>
                </c:pt>
                <c:pt idx="6">
                  <c:v>81716</c:v>
                </c:pt>
                <c:pt idx="7">
                  <c:v>98198</c:v>
                </c:pt>
                <c:pt idx="8">
                  <c:v>100155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4FB-4C6D-8DEC-FAF57025269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Registered Voters</c:v>
                </c:pt>
              </c:strCache>
            </c:strRef>
          </c:tx>
          <c:spPr>
            <a:solidFill>
              <a:srgbClr val="CC0000"/>
            </a:solidFill>
            <a:ln>
              <a:noFill/>
            </a:ln>
            <a:effectLst/>
            <a:sp3d/>
          </c:spPr>
          <c:invertIfNegative val="0"/>
          <c:cat>
            <c:numRef>
              <c:f>Sheet1!$A$2:$A$10</c:f>
              <c:numCache>
                <c:formatCode>General</c:formatCode>
                <c:ptCount val="9"/>
                <c:pt idx="0">
                  <c:v>1992</c:v>
                </c:pt>
                <c:pt idx="1">
                  <c:v>1996</c:v>
                </c:pt>
                <c:pt idx="2">
                  <c:v>2000</c:v>
                </c:pt>
                <c:pt idx="3">
                  <c:v>2004</c:v>
                </c:pt>
                <c:pt idx="4">
                  <c:v>2008</c:v>
                </c:pt>
                <c:pt idx="5">
                  <c:v>2012</c:v>
                </c:pt>
                <c:pt idx="6">
                  <c:v>2016</c:v>
                </c:pt>
                <c:pt idx="7">
                  <c:v>2020</c:v>
                </c:pt>
                <c:pt idx="8">
                  <c:v>2024</c:v>
                </c:pt>
              </c:numCache>
            </c:numRef>
          </c:cat>
          <c:val>
            <c:numRef>
              <c:f>Sheet1!$D$2:$D$10</c:f>
              <c:numCache>
                <c:formatCode>#,##0</c:formatCode>
                <c:ptCount val="9"/>
                <c:pt idx="0">
                  <c:v>53800</c:v>
                </c:pt>
                <c:pt idx="1">
                  <c:v>62509</c:v>
                </c:pt>
                <c:pt idx="2">
                  <c:v>71420</c:v>
                </c:pt>
                <c:pt idx="3">
                  <c:v>81643</c:v>
                </c:pt>
                <c:pt idx="4">
                  <c:v>90053</c:v>
                </c:pt>
                <c:pt idx="5">
                  <c:v>93569</c:v>
                </c:pt>
                <c:pt idx="6">
                  <c:v>106641</c:v>
                </c:pt>
                <c:pt idx="7">
                  <c:v>124586</c:v>
                </c:pt>
                <c:pt idx="8">
                  <c:v>120880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4FB-4C6D-8DEC-FAF5702526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57297816"/>
        <c:axId val="357308640"/>
        <c:axId val="205264840"/>
      </c:bar3DChart>
      <c:catAx>
        <c:axId val="3572978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7308640"/>
        <c:crosses val="autoZero"/>
        <c:auto val="1"/>
        <c:lblAlgn val="ctr"/>
        <c:lblOffset val="100"/>
        <c:noMultiLvlLbl val="0"/>
      </c:catAx>
      <c:valAx>
        <c:axId val="3573086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7297816"/>
        <c:crosses val="autoZero"/>
        <c:crossBetween val="between"/>
      </c:valAx>
      <c:serAx>
        <c:axId val="205264840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t" anchorCtr="1"/>
          <a:lstStyle/>
          <a:p>
            <a:pPr>
              <a:lnSpc>
                <a:spcPct val="200000"/>
              </a:lnSpc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7308640"/>
        <c:crosses val="autoZero"/>
      </c:ser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Turnout %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  <a:sp3d/>
          </c:spPr>
          <c:invertIfNegative val="0"/>
          <c:cat>
            <c:numRef>
              <c:f>Sheet1!$A$2:$A$10</c:f>
              <c:numCache>
                <c:formatCode>General</c:formatCode>
                <c:ptCount val="9"/>
                <c:pt idx="0">
                  <c:v>1990</c:v>
                </c:pt>
                <c:pt idx="1">
                  <c:v>1994</c:v>
                </c:pt>
                <c:pt idx="2">
                  <c:v>1998</c:v>
                </c:pt>
                <c:pt idx="3">
                  <c:v>2002</c:v>
                </c:pt>
                <c:pt idx="4">
                  <c:v>2006</c:v>
                </c:pt>
                <c:pt idx="5">
                  <c:v>2010</c:v>
                </c:pt>
                <c:pt idx="6">
                  <c:v>2014</c:v>
                </c:pt>
                <c:pt idx="7">
                  <c:v>2018</c:v>
                </c:pt>
                <c:pt idx="8">
                  <c:v>2022</c:v>
                </c:pt>
              </c:numCache>
            </c:numRef>
          </c:cat>
          <c:val>
            <c:numRef>
              <c:f>Sheet1!$B$2:$B$10</c:f>
              <c:numCache>
                <c:formatCode>0.00%</c:formatCode>
                <c:ptCount val="9"/>
                <c:pt idx="0">
                  <c:v>0.64880000000000004</c:v>
                </c:pt>
                <c:pt idx="1">
                  <c:v>0.70489999999999997</c:v>
                </c:pt>
                <c:pt idx="2">
                  <c:v>0.5343</c:v>
                </c:pt>
                <c:pt idx="3">
                  <c:v>0.57530000000000003</c:v>
                </c:pt>
                <c:pt idx="4">
                  <c:v>0.50139999999999996</c:v>
                </c:pt>
                <c:pt idx="5">
                  <c:v>0.53359999999999996</c:v>
                </c:pt>
                <c:pt idx="6">
                  <c:v>0.54620000000000002</c:v>
                </c:pt>
                <c:pt idx="7">
                  <c:v>0.66120000000000001</c:v>
                </c:pt>
                <c:pt idx="8">
                  <c:v>0.6502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79C-4464-AECC-23FF5DA0AD1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Total Ballots Cast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  <a:ln>
              <a:noFill/>
            </a:ln>
            <a:effectLst/>
            <a:sp3d/>
          </c:spPr>
          <c:invertIfNegative val="0"/>
          <c:cat>
            <c:numRef>
              <c:f>Sheet1!$A$2:$A$10</c:f>
              <c:numCache>
                <c:formatCode>General</c:formatCode>
                <c:ptCount val="9"/>
                <c:pt idx="0">
                  <c:v>1990</c:v>
                </c:pt>
                <c:pt idx="1">
                  <c:v>1994</c:v>
                </c:pt>
                <c:pt idx="2">
                  <c:v>1998</c:v>
                </c:pt>
                <c:pt idx="3">
                  <c:v>2002</c:v>
                </c:pt>
                <c:pt idx="4">
                  <c:v>2006</c:v>
                </c:pt>
                <c:pt idx="5">
                  <c:v>2010</c:v>
                </c:pt>
                <c:pt idx="6">
                  <c:v>2014</c:v>
                </c:pt>
                <c:pt idx="7">
                  <c:v>2018</c:v>
                </c:pt>
                <c:pt idx="8">
                  <c:v>2022</c:v>
                </c:pt>
              </c:numCache>
            </c:numRef>
          </c:cat>
          <c:val>
            <c:numRef>
              <c:f>Sheet1!$C$2:$C$10</c:f>
              <c:numCache>
                <c:formatCode>#,##0</c:formatCode>
                <c:ptCount val="9"/>
                <c:pt idx="0">
                  <c:v>33072</c:v>
                </c:pt>
                <c:pt idx="1">
                  <c:v>37818</c:v>
                </c:pt>
                <c:pt idx="2">
                  <c:v>35070</c:v>
                </c:pt>
                <c:pt idx="3">
                  <c:v>44781</c:v>
                </c:pt>
                <c:pt idx="4">
                  <c:v>43898</c:v>
                </c:pt>
                <c:pt idx="5">
                  <c:v>48507</c:v>
                </c:pt>
                <c:pt idx="6">
                  <c:v>53495</c:v>
                </c:pt>
                <c:pt idx="7">
                  <c:v>74999</c:v>
                </c:pt>
                <c:pt idx="8">
                  <c:v>77636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79C-4464-AECC-23FF5DA0AD1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Total Registered Voters</c:v>
                </c:pt>
              </c:strCache>
            </c:strRef>
          </c:tx>
          <c:spPr>
            <a:solidFill>
              <a:srgbClr val="CC0000"/>
            </a:solidFill>
            <a:ln>
              <a:noFill/>
            </a:ln>
            <a:effectLst/>
            <a:sp3d/>
          </c:spPr>
          <c:invertIfNegative val="0"/>
          <c:cat>
            <c:numRef>
              <c:f>Sheet1!$A$2:$A$10</c:f>
              <c:numCache>
                <c:formatCode>General</c:formatCode>
                <c:ptCount val="9"/>
                <c:pt idx="0">
                  <c:v>1990</c:v>
                </c:pt>
                <c:pt idx="1">
                  <c:v>1994</c:v>
                </c:pt>
                <c:pt idx="2">
                  <c:v>1998</c:v>
                </c:pt>
                <c:pt idx="3">
                  <c:v>2002</c:v>
                </c:pt>
                <c:pt idx="4">
                  <c:v>2006</c:v>
                </c:pt>
                <c:pt idx="5">
                  <c:v>2010</c:v>
                </c:pt>
                <c:pt idx="6">
                  <c:v>2014</c:v>
                </c:pt>
                <c:pt idx="7">
                  <c:v>2018</c:v>
                </c:pt>
                <c:pt idx="8">
                  <c:v>2022</c:v>
                </c:pt>
              </c:numCache>
            </c:numRef>
          </c:cat>
          <c:val>
            <c:numRef>
              <c:f>Sheet1!$D$2:$D$10</c:f>
              <c:numCache>
                <c:formatCode>#,##0</c:formatCode>
                <c:ptCount val="9"/>
                <c:pt idx="0">
                  <c:v>50974</c:v>
                </c:pt>
                <c:pt idx="1">
                  <c:v>53648</c:v>
                </c:pt>
                <c:pt idx="2">
                  <c:v>65636</c:v>
                </c:pt>
                <c:pt idx="3">
                  <c:v>77833</c:v>
                </c:pt>
                <c:pt idx="4">
                  <c:v>87085</c:v>
                </c:pt>
                <c:pt idx="5">
                  <c:v>90898</c:v>
                </c:pt>
                <c:pt idx="6">
                  <c:v>97944</c:v>
                </c:pt>
                <c:pt idx="7">
                  <c:v>113426</c:v>
                </c:pt>
                <c:pt idx="8">
                  <c:v>119397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79C-4464-AECC-23FF5DA0AD1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57305032"/>
        <c:axId val="357305688"/>
        <c:axId val="409781808"/>
      </c:bar3DChart>
      <c:catAx>
        <c:axId val="3573050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7305688"/>
        <c:crosses val="autoZero"/>
        <c:auto val="1"/>
        <c:lblAlgn val="ctr"/>
        <c:lblOffset val="100"/>
        <c:noMultiLvlLbl val="0"/>
      </c:catAx>
      <c:valAx>
        <c:axId val="3573056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7305032"/>
        <c:crosses val="autoZero"/>
        <c:crossBetween val="between"/>
      </c:valAx>
      <c:serAx>
        <c:axId val="409781808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7305688"/>
        <c:crosses val="autoZero"/>
        <c:tickLblSkip val="1"/>
      </c:ser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Other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  <a:sp3d/>
          </c:spPr>
          <c:invertIfNegative val="0"/>
          <c:cat>
            <c:numRef>
              <c:f>Sheet1!$A$2:$A$11</c:f>
              <c:numCache>
                <c:formatCode>General</c:formatCode>
                <c:ptCount val="10"/>
                <c:pt idx="0">
                  <c:v>1950</c:v>
                </c:pt>
                <c:pt idx="1">
                  <c:v>1952</c:v>
                </c:pt>
                <c:pt idx="2">
                  <c:v>1954</c:v>
                </c:pt>
                <c:pt idx="3">
                  <c:v>1956</c:v>
                </c:pt>
                <c:pt idx="4">
                  <c:v>1958</c:v>
                </c:pt>
                <c:pt idx="5">
                  <c:v>1960</c:v>
                </c:pt>
                <c:pt idx="6">
                  <c:v>1962</c:v>
                </c:pt>
                <c:pt idx="7">
                  <c:v>1964</c:v>
                </c:pt>
                <c:pt idx="8">
                  <c:v>1966</c:v>
                </c:pt>
                <c:pt idx="9">
                  <c:v>1968</c:v>
                </c:pt>
              </c:numCache>
            </c:numRef>
          </c:cat>
          <c:val>
            <c:numRef>
              <c:f>Sheet1!$B$2:$B$11</c:f>
              <c:numCache>
                <c:formatCode>#,##0</c:formatCode>
                <c:ptCount val="10"/>
                <c:pt idx="0" formatCode="General">
                  <c:v>12</c:v>
                </c:pt>
                <c:pt idx="1">
                  <c:v>19</c:v>
                </c:pt>
                <c:pt idx="2" formatCode="General">
                  <c:v>25</c:v>
                </c:pt>
                <c:pt idx="3" formatCode="General">
                  <c:v>74</c:v>
                </c:pt>
                <c:pt idx="4" formatCode="General">
                  <c:v>97</c:v>
                </c:pt>
                <c:pt idx="5" formatCode="General">
                  <c:v>197</c:v>
                </c:pt>
                <c:pt idx="6" formatCode="General">
                  <c:v>220</c:v>
                </c:pt>
                <c:pt idx="7" formatCode="General">
                  <c:v>294</c:v>
                </c:pt>
                <c:pt idx="8" formatCode="General">
                  <c:v>299</c:v>
                </c:pt>
                <c:pt idx="9" formatCode="General">
                  <c:v>452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213-46A8-A10B-DD1AB1B250D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Democrats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  <a:ln>
              <a:noFill/>
            </a:ln>
            <a:effectLst/>
            <a:sp3d/>
          </c:spPr>
          <c:invertIfNegative val="0"/>
          <c:cat>
            <c:numRef>
              <c:f>Sheet1!$A$2:$A$11</c:f>
              <c:numCache>
                <c:formatCode>General</c:formatCode>
                <c:ptCount val="10"/>
                <c:pt idx="0">
                  <c:v>1950</c:v>
                </c:pt>
                <c:pt idx="1">
                  <c:v>1952</c:v>
                </c:pt>
                <c:pt idx="2">
                  <c:v>1954</c:v>
                </c:pt>
                <c:pt idx="3">
                  <c:v>1956</c:v>
                </c:pt>
                <c:pt idx="4">
                  <c:v>1958</c:v>
                </c:pt>
                <c:pt idx="5">
                  <c:v>1960</c:v>
                </c:pt>
                <c:pt idx="6">
                  <c:v>1962</c:v>
                </c:pt>
                <c:pt idx="7">
                  <c:v>1964</c:v>
                </c:pt>
                <c:pt idx="8">
                  <c:v>1966</c:v>
                </c:pt>
                <c:pt idx="9">
                  <c:v>1968</c:v>
                </c:pt>
              </c:numCache>
            </c:numRef>
          </c:cat>
          <c:val>
            <c:numRef>
              <c:f>Sheet1!$C$2:$C$11</c:f>
              <c:numCache>
                <c:formatCode>#,##0</c:formatCode>
                <c:ptCount val="10"/>
                <c:pt idx="0">
                  <c:v>3781</c:v>
                </c:pt>
                <c:pt idx="1">
                  <c:v>4880</c:v>
                </c:pt>
                <c:pt idx="2">
                  <c:v>4656</c:v>
                </c:pt>
                <c:pt idx="3">
                  <c:v>5900</c:v>
                </c:pt>
                <c:pt idx="4">
                  <c:v>6086</c:v>
                </c:pt>
                <c:pt idx="5">
                  <c:v>7886</c:v>
                </c:pt>
                <c:pt idx="6">
                  <c:v>8258</c:v>
                </c:pt>
                <c:pt idx="7">
                  <c:v>10361</c:v>
                </c:pt>
                <c:pt idx="8">
                  <c:v>10041</c:v>
                </c:pt>
                <c:pt idx="9">
                  <c:v>10608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213-46A8-A10B-DD1AB1B250D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Republican</c:v>
                </c:pt>
              </c:strCache>
            </c:strRef>
          </c:tx>
          <c:spPr>
            <a:solidFill>
              <a:srgbClr val="CC0000"/>
            </a:solidFill>
            <a:ln>
              <a:noFill/>
            </a:ln>
            <a:effectLst/>
            <a:sp3d/>
          </c:spPr>
          <c:invertIfNegative val="0"/>
          <c:cat>
            <c:numRef>
              <c:f>Sheet1!$A$2:$A$11</c:f>
              <c:numCache>
                <c:formatCode>General</c:formatCode>
                <c:ptCount val="10"/>
                <c:pt idx="0">
                  <c:v>1950</c:v>
                </c:pt>
                <c:pt idx="1">
                  <c:v>1952</c:v>
                </c:pt>
                <c:pt idx="2">
                  <c:v>1954</c:v>
                </c:pt>
                <c:pt idx="3">
                  <c:v>1956</c:v>
                </c:pt>
                <c:pt idx="4">
                  <c:v>1958</c:v>
                </c:pt>
                <c:pt idx="5">
                  <c:v>1960</c:v>
                </c:pt>
                <c:pt idx="6">
                  <c:v>1962</c:v>
                </c:pt>
                <c:pt idx="7">
                  <c:v>1964</c:v>
                </c:pt>
                <c:pt idx="8">
                  <c:v>1966</c:v>
                </c:pt>
                <c:pt idx="9">
                  <c:v>1968</c:v>
                </c:pt>
              </c:numCache>
            </c:numRef>
          </c:cat>
          <c:val>
            <c:numRef>
              <c:f>Sheet1!$D$2:$D$11</c:f>
              <c:numCache>
                <c:formatCode>General</c:formatCode>
                <c:ptCount val="10"/>
                <c:pt idx="0">
                  <c:v>116</c:v>
                </c:pt>
                <c:pt idx="1">
                  <c:v>532</c:v>
                </c:pt>
                <c:pt idx="2">
                  <c:v>587</c:v>
                </c:pt>
                <c:pt idx="3" formatCode="#,##0">
                  <c:v>1052</c:v>
                </c:pt>
                <c:pt idx="4" formatCode="#,##0">
                  <c:v>1216</c:v>
                </c:pt>
                <c:pt idx="5" formatCode="#,##0">
                  <c:v>2133</c:v>
                </c:pt>
                <c:pt idx="6" formatCode="#,##0">
                  <c:v>2482</c:v>
                </c:pt>
                <c:pt idx="7" formatCode="#,##0">
                  <c:v>3151</c:v>
                </c:pt>
                <c:pt idx="8" formatCode="#,##0">
                  <c:v>3261</c:v>
                </c:pt>
                <c:pt idx="9" formatCode="#,##0">
                  <c:v>4045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213-46A8-A10B-DD1AB1B250D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22514816"/>
        <c:axId val="422518096"/>
        <c:axId val="203128208"/>
      </c:bar3DChart>
      <c:catAx>
        <c:axId val="4225148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22518096"/>
        <c:crosses val="autoZero"/>
        <c:auto val="1"/>
        <c:lblAlgn val="ctr"/>
        <c:lblOffset val="100"/>
        <c:noMultiLvlLbl val="0"/>
      </c:catAx>
      <c:valAx>
        <c:axId val="4225180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22514816"/>
        <c:crosses val="autoZero"/>
        <c:crossBetween val="between"/>
      </c:valAx>
      <c:serAx>
        <c:axId val="203128208"/>
        <c:scaling>
          <c:orientation val="minMax"/>
        </c:scaling>
        <c:delete val="1"/>
        <c:axPos val="b"/>
        <c:majorTickMark val="none"/>
        <c:minorTickMark val="none"/>
        <c:tickLblPos val="nextTo"/>
        <c:crossAx val="422518096"/>
        <c:crosses val="autoZero"/>
      </c:ser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Other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  <a:sp3d/>
          </c:spPr>
          <c:invertIfNegative val="0"/>
          <c:cat>
            <c:numRef>
              <c:f>Sheet1!$A$2:$A$11</c:f>
              <c:numCache>
                <c:formatCode>General</c:formatCode>
                <c:ptCount val="10"/>
                <c:pt idx="0">
                  <c:v>1970</c:v>
                </c:pt>
                <c:pt idx="1">
                  <c:v>1972</c:v>
                </c:pt>
                <c:pt idx="2">
                  <c:v>1974</c:v>
                </c:pt>
                <c:pt idx="3">
                  <c:v>1976</c:v>
                </c:pt>
                <c:pt idx="4">
                  <c:v>1978</c:v>
                </c:pt>
                <c:pt idx="5">
                  <c:v>1980</c:v>
                </c:pt>
                <c:pt idx="6">
                  <c:v>1982</c:v>
                </c:pt>
                <c:pt idx="7">
                  <c:v>1984</c:v>
                </c:pt>
                <c:pt idx="8">
                  <c:v>1986</c:v>
                </c:pt>
                <c:pt idx="9">
                  <c:v>1988</c:v>
                </c:pt>
              </c:numCache>
            </c:numRef>
          </c:cat>
          <c:val>
            <c:numRef>
              <c:f>Sheet1!$B$2:$B$11</c:f>
              <c:numCache>
                <c:formatCode>#,##0</c:formatCode>
                <c:ptCount val="10"/>
                <c:pt idx="0">
                  <c:v>439</c:v>
                </c:pt>
                <c:pt idx="1">
                  <c:v>823</c:v>
                </c:pt>
                <c:pt idx="2">
                  <c:v>1001</c:v>
                </c:pt>
                <c:pt idx="3">
                  <c:v>1247</c:v>
                </c:pt>
                <c:pt idx="4">
                  <c:v>1476</c:v>
                </c:pt>
                <c:pt idx="5">
                  <c:v>1760</c:v>
                </c:pt>
                <c:pt idx="6">
                  <c:v>1974</c:v>
                </c:pt>
                <c:pt idx="7">
                  <c:v>2377</c:v>
                </c:pt>
                <c:pt idx="8">
                  <c:v>2786</c:v>
                </c:pt>
                <c:pt idx="9">
                  <c:v>3349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BAC-4557-8D01-5268AB5934B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Democrats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  <a:ln>
              <a:noFill/>
            </a:ln>
            <a:effectLst/>
            <a:sp3d/>
          </c:spPr>
          <c:invertIfNegative val="0"/>
          <c:cat>
            <c:numRef>
              <c:f>Sheet1!$A$2:$A$11</c:f>
              <c:numCache>
                <c:formatCode>General</c:formatCode>
                <c:ptCount val="10"/>
                <c:pt idx="0">
                  <c:v>1970</c:v>
                </c:pt>
                <c:pt idx="1">
                  <c:v>1972</c:v>
                </c:pt>
                <c:pt idx="2">
                  <c:v>1974</c:v>
                </c:pt>
                <c:pt idx="3">
                  <c:v>1976</c:v>
                </c:pt>
                <c:pt idx="4">
                  <c:v>1978</c:v>
                </c:pt>
                <c:pt idx="5">
                  <c:v>1980</c:v>
                </c:pt>
                <c:pt idx="6">
                  <c:v>1982</c:v>
                </c:pt>
                <c:pt idx="7">
                  <c:v>1984</c:v>
                </c:pt>
                <c:pt idx="8">
                  <c:v>1986</c:v>
                </c:pt>
                <c:pt idx="9">
                  <c:v>1988</c:v>
                </c:pt>
              </c:numCache>
            </c:numRef>
          </c:cat>
          <c:val>
            <c:numRef>
              <c:f>Sheet1!$C$2:$C$11</c:f>
              <c:numCache>
                <c:formatCode>#,##0</c:formatCode>
                <c:ptCount val="10"/>
                <c:pt idx="0">
                  <c:v>9722</c:v>
                </c:pt>
                <c:pt idx="1">
                  <c:v>11807</c:v>
                </c:pt>
                <c:pt idx="2">
                  <c:v>11335</c:v>
                </c:pt>
                <c:pt idx="3">
                  <c:v>12626</c:v>
                </c:pt>
                <c:pt idx="4">
                  <c:v>13485</c:v>
                </c:pt>
                <c:pt idx="5">
                  <c:v>15463</c:v>
                </c:pt>
                <c:pt idx="6">
                  <c:v>16594</c:v>
                </c:pt>
                <c:pt idx="7">
                  <c:v>18003</c:v>
                </c:pt>
                <c:pt idx="8">
                  <c:v>18215</c:v>
                </c:pt>
                <c:pt idx="9">
                  <c:v>19823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BAC-4557-8D01-5268AB5934B7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Republican</c:v>
                </c:pt>
              </c:strCache>
            </c:strRef>
          </c:tx>
          <c:spPr>
            <a:solidFill>
              <a:srgbClr val="CC0000"/>
            </a:solidFill>
            <a:ln>
              <a:noFill/>
            </a:ln>
            <a:effectLst/>
            <a:sp3d/>
          </c:spPr>
          <c:invertIfNegative val="0"/>
          <c:cat>
            <c:numRef>
              <c:f>Sheet1!$A$2:$A$11</c:f>
              <c:numCache>
                <c:formatCode>General</c:formatCode>
                <c:ptCount val="10"/>
                <c:pt idx="0">
                  <c:v>1970</c:v>
                </c:pt>
                <c:pt idx="1">
                  <c:v>1972</c:v>
                </c:pt>
                <c:pt idx="2">
                  <c:v>1974</c:v>
                </c:pt>
                <c:pt idx="3">
                  <c:v>1976</c:v>
                </c:pt>
                <c:pt idx="4">
                  <c:v>1978</c:v>
                </c:pt>
                <c:pt idx="5">
                  <c:v>1980</c:v>
                </c:pt>
                <c:pt idx="6">
                  <c:v>1982</c:v>
                </c:pt>
                <c:pt idx="7">
                  <c:v>1984</c:v>
                </c:pt>
                <c:pt idx="8">
                  <c:v>1986</c:v>
                </c:pt>
                <c:pt idx="9">
                  <c:v>1988</c:v>
                </c:pt>
              </c:numCache>
            </c:numRef>
          </c:cat>
          <c:val>
            <c:numRef>
              <c:f>Sheet1!$D$2:$D$11</c:f>
              <c:numCache>
                <c:formatCode>#,##0</c:formatCode>
                <c:ptCount val="10"/>
                <c:pt idx="0">
                  <c:v>4543</c:v>
                </c:pt>
                <c:pt idx="1">
                  <c:v>6844</c:v>
                </c:pt>
                <c:pt idx="2">
                  <c:v>7509</c:v>
                </c:pt>
                <c:pt idx="3">
                  <c:v>8635</c:v>
                </c:pt>
                <c:pt idx="4">
                  <c:v>9912</c:v>
                </c:pt>
                <c:pt idx="5">
                  <c:v>12492</c:v>
                </c:pt>
                <c:pt idx="6">
                  <c:v>14585</c:v>
                </c:pt>
                <c:pt idx="7">
                  <c:v>18769</c:v>
                </c:pt>
                <c:pt idx="8">
                  <c:v>21234</c:v>
                </c:pt>
                <c:pt idx="9">
                  <c:v>25201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BAC-4557-8D01-5268AB5934B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96088784"/>
        <c:axId val="296094032"/>
        <c:axId val="203124968"/>
      </c:bar3DChart>
      <c:catAx>
        <c:axId val="2960887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96094032"/>
        <c:crosses val="autoZero"/>
        <c:auto val="1"/>
        <c:lblAlgn val="ctr"/>
        <c:lblOffset val="100"/>
        <c:noMultiLvlLbl val="0"/>
      </c:catAx>
      <c:valAx>
        <c:axId val="2960940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96088784"/>
        <c:crosses val="autoZero"/>
        <c:crossBetween val="between"/>
      </c:valAx>
      <c:serAx>
        <c:axId val="203124968"/>
        <c:scaling>
          <c:orientation val="minMax"/>
        </c:scaling>
        <c:delete val="1"/>
        <c:axPos val="b"/>
        <c:majorTickMark val="none"/>
        <c:minorTickMark val="none"/>
        <c:tickLblPos val="nextTo"/>
        <c:crossAx val="296094032"/>
        <c:crosses val="autoZero"/>
      </c:ser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Other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  <a:sp3d/>
          </c:spPr>
          <c:invertIfNegative val="0"/>
          <c:cat>
            <c:numRef>
              <c:f>Sheet1!$A$2:$A$11</c:f>
              <c:numCache>
                <c:formatCode>General</c:formatCode>
                <c:ptCount val="10"/>
                <c:pt idx="0">
                  <c:v>1990</c:v>
                </c:pt>
                <c:pt idx="1">
                  <c:v>1992</c:v>
                </c:pt>
                <c:pt idx="2">
                  <c:v>1994</c:v>
                </c:pt>
                <c:pt idx="3">
                  <c:v>1996</c:v>
                </c:pt>
                <c:pt idx="4">
                  <c:v>1998</c:v>
                </c:pt>
                <c:pt idx="5">
                  <c:v>2000</c:v>
                </c:pt>
                <c:pt idx="6">
                  <c:v>2002</c:v>
                </c:pt>
                <c:pt idx="7">
                  <c:v>2004</c:v>
                </c:pt>
                <c:pt idx="8">
                  <c:v>2006</c:v>
                </c:pt>
                <c:pt idx="9">
                  <c:v>2008</c:v>
                </c:pt>
              </c:numCache>
            </c:numRef>
          </c:cat>
          <c:val>
            <c:numRef>
              <c:f>Sheet1!$B$2:$B$11</c:f>
              <c:numCache>
                <c:formatCode>#,##0</c:formatCode>
                <c:ptCount val="10"/>
                <c:pt idx="0">
                  <c:v>3535</c:v>
                </c:pt>
                <c:pt idx="1">
                  <c:v>3941</c:v>
                </c:pt>
                <c:pt idx="2">
                  <c:v>3716</c:v>
                </c:pt>
                <c:pt idx="3">
                  <c:v>6416</c:v>
                </c:pt>
                <c:pt idx="4">
                  <c:v>8394</c:v>
                </c:pt>
                <c:pt idx="5">
                  <c:v>11100</c:v>
                </c:pt>
                <c:pt idx="6">
                  <c:v>13170</c:v>
                </c:pt>
                <c:pt idx="7">
                  <c:v>15262</c:v>
                </c:pt>
                <c:pt idx="8">
                  <c:v>17550</c:v>
                </c:pt>
                <c:pt idx="9">
                  <c:v>18237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198-49FA-BB01-8AC5F3B984C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Democrats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  <a:ln>
              <a:noFill/>
            </a:ln>
            <a:effectLst/>
            <a:sp3d/>
          </c:spPr>
          <c:invertIfNegative val="0"/>
          <c:cat>
            <c:numRef>
              <c:f>Sheet1!$A$2:$A$11</c:f>
              <c:numCache>
                <c:formatCode>General</c:formatCode>
                <c:ptCount val="10"/>
                <c:pt idx="0">
                  <c:v>1990</c:v>
                </c:pt>
                <c:pt idx="1">
                  <c:v>1992</c:v>
                </c:pt>
                <c:pt idx="2">
                  <c:v>1994</c:v>
                </c:pt>
                <c:pt idx="3">
                  <c:v>1996</c:v>
                </c:pt>
                <c:pt idx="4">
                  <c:v>1998</c:v>
                </c:pt>
                <c:pt idx="5">
                  <c:v>2000</c:v>
                </c:pt>
                <c:pt idx="6">
                  <c:v>2002</c:v>
                </c:pt>
                <c:pt idx="7">
                  <c:v>2004</c:v>
                </c:pt>
                <c:pt idx="8">
                  <c:v>2006</c:v>
                </c:pt>
                <c:pt idx="9">
                  <c:v>2008</c:v>
                </c:pt>
              </c:numCache>
            </c:numRef>
          </c:cat>
          <c:val>
            <c:numRef>
              <c:f>Sheet1!$C$2:$C$11</c:f>
              <c:numCache>
                <c:formatCode>#,##0</c:formatCode>
                <c:ptCount val="10"/>
                <c:pt idx="0">
                  <c:v>18894</c:v>
                </c:pt>
                <c:pt idx="1">
                  <c:v>18255</c:v>
                </c:pt>
                <c:pt idx="2">
                  <c:v>17885</c:v>
                </c:pt>
                <c:pt idx="3">
                  <c:v>20420</c:v>
                </c:pt>
                <c:pt idx="4">
                  <c:v>20761</c:v>
                </c:pt>
                <c:pt idx="5">
                  <c:v>22064</c:v>
                </c:pt>
                <c:pt idx="6">
                  <c:v>23915</c:v>
                </c:pt>
                <c:pt idx="7">
                  <c:v>24515</c:v>
                </c:pt>
                <c:pt idx="8">
                  <c:v>25853</c:v>
                </c:pt>
                <c:pt idx="9">
                  <c:v>27871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198-49FA-BB01-8AC5F3B984C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Republican</c:v>
                </c:pt>
              </c:strCache>
            </c:strRef>
          </c:tx>
          <c:spPr>
            <a:solidFill>
              <a:srgbClr val="CC0000"/>
            </a:solidFill>
            <a:ln>
              <a:noFill/>
            </a:ln>
            <a:effectLst/>
            <a:sp3d/>
          </c:spPr>
          <c:invertIfNegative val="0"/>
          <c:cat>
            <c:numRef>
              <c:f>Sheet1!$A$2:$A$11</c:f>
              <c:numCache>
                <c:formatCode>General</c:formatCode>
                <c:ptCount val="10"/>
                <c:pt idx="0">
                  <c:v>1990</c:v>
                </c:pt>
                <c:pt idx="1">
                  <c:v>1992</c:v>
                </c:pt>
                <c:pt idx="2">
                  <c:v>1994</c:v>
                </c:pt>
                <c:pt idx="3">
                  <c:v>1996</c:v>
                </c:pt>
                <c:pt idx="4">
                  <c:v>1998</c:v>
                </c:pt>
                <c:pt idx="5">
                  <c:v>2000</c:v>
                </c:pt>
                <c:pt idx="6">
                  <c:v>2002</c:v>
                </c:pt>
                <c:pt idx="7">
                  <c:v>2004</c:v>
                </c:pt>
                <c:pt idx="8">
                  <c:v>2006</c:v>
                </c:pt>
                <c:pt idx="9">
                  <c:v>2008</c:v>
                </c:pt>
              </c:numCache>
            </c:numRef>
          </c:cat>
          <c:val>
            <c:numRef>
              <c:f>Sheet1!$D$2:$D$11</c:f>
              <c:numCache>
                <c:formatCode>#,##0</c:formatCode>
                <c:ptCount val="10"/>
                <c:pt idx="0">
                  <c:v>28545</c:v>
                </c:pt>
                <c:pt idx="1">
                  <c:v>31604</c:v>
                </c:pt>
                <c:pt idx="2">
                  <c:v>32047</c:v>
                </c:pt>
                <c:pt idx="3">
                  <c:v>35673</c:v>
                </c:pt>
                <c:pt idx="4">
                  <c:v>36481</c:v>
                </c:pt>
                <c:pt idx="5">
                  <c:v>38256</c:v>
                </c:pt>
                <c:pt idx="6">
                  <c:v>40748</c:v>
                </c:pt>
                <c:pt idx="7">
                  <c:v>41866</c:v>
                </c:pt>
                <c:pt idx="8">
                  <c:v>43637</c:v>
                </c:pt>
                <c:pt idx="9">
                  <c:v>43949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198-49FA-BB01-8AC5F3B984C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65739416"/>
        <c:axId val="465739744"/>
        <c:axId val="198805064"/>
      </c:bar3DChart>
      <c:catAx>
        <c:axId val="4657394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65739744"/>
        <c:crosses val="autoZero"/>
        <c:auto val="1"/>
        <c:lblAlgn val="ctr"/>
        <c:lblOffset val="100"/>
        <c:noMultiLvlLbl val="0"/>
      </c:catAx>
      <c:valAx>
        <c:axId val="4657397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65739416"/>
        <c:crosses val="autoZero"/>
        <c:crossBetween val="between"/>
      </c:valAx>
      <c:serAx>
        <c:axId val="198805064"/>
        <c:scaling>
          <c:orientation val="minMax"/>
        </c:scaling>
        <c:delete val="1"/>
        <c:axPos val="b"/>
        <c:majorTickMark val="none"/>
        <c:minorTickMark val="none"/>
        <c:tickLblPos val="nextTo"/>
        <c:crossAx val="465739744"/>
        <c:crosses val="autoZero"/>
      </c:ser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Other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  <a:sp3d/>
          </c:spPr>
          <c:invertIfNegative val="0"/>
          <c:cat>
            <c:numRef>
              <c:f>Sheet1!$A$2:$A$9</c:f>
              <c:numCache>
                <c:formatCode>General</c:formatCode>
                <c:ptCount val="8"/>
                <c:pt idx="0">
                  <c:v>2010</c:v>
                </c:pt>
                <c:pt idx="1">
                  <c:v>2012</c:v>
                </c:pt>
                <c:pt idx="2">
                  <c:v>2014</c:v>
                </c:pt>
                <c:pt idx="3">
                  <c:v>2016</c:v>
                </c:pt>
                <c:pt idx="4">
                  <c:v>2018</c:v>
                </c:pt>
                <c:pt idx="5">
                  <c:v>2020</c:v>
                </c:pt>
                <c:pt idx="6">
                  <c:v>2022</c:v>
                </c:pt>
                <c:pt idx="7">
                  <c:v>2024</c:v>
                </c:pt>
              </c:numCache>
            </c:numRef>
          </c:cat>
          <c:val>
            <c:numRef>
              <c:f>Sheet1!$B$2:$B$9</c:f>
              <c:numCache>
                <c:formatCode>#,##0</c:formatCode>
                <c:ptCount val="8"/>
                <c:pt idx="0">
                  <c:v>19702</c:v>
                </c:pt>
                <c:pt idx="1">
                  <c:v>22104</c:v>
                </c:pt>
                <c:pt idx="2">
                  <c:v>25608</c:v>
                </c:pt>
                <c:pt idx="3">
                  <c:v>27757</c:v>
                </c:pt>
                <c:pt idx="4">
                  <c:v>29765</c:v>
                </c:pt>
                <c:pt idx="5">
                  <c:v>32392</c:v>
                </c:pt>
                <c:pt idx="6">
                  <c:v>31199</c:v>
                </c:pt>
                <c:pt idx="7">
                  <c:v>30257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6A7-4460-8EA4-D0E94A2D694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Democrats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  <a:ln>
              <a:noFill/>
            </a:ln>
            <a:effectLst/>
            <a:sp3d/>
          </c:spPr>
          <c:invertIfNegative val="0"/>
          <c:cat>
            <c:numRef>
              <c:f>Sheet1!$A$2:$A$9</c:f>
              <c:numCache>
                <c:formatCode>General</c:formatCode>
                <c:ptCount val="8"/>
                <c:pt idx="0">
                  <c:v>2010</c:v>
                </c:pt>
                <c:pt idx="1">
                  <c:v>2012</c:v>
                </c:pt>
                <c:pt idx="2">
                  <c:v>2014</c:v>
                </c:pt>
                <c:pt idx="3">
                  <c:v>2016</c:v>
                </c:pt>
                <c:pt idx="4">
                  <c:v>2018</c:v>
                </c:pt>
                <c:pt idx="5">
                  <c:v>2020</c:v>
                </c:pt>
                <c:pt idx="6">
                  <c:v>2022</c:v>
                </c:pt>
                <c:pt idx="7">
                  <c:v>2024</c:v>
                </c:pt>
              </c:numCache>
            </c:numRef>
          </c:cat>
          <c:val>
            <c:numRef>
              <c:f>Sheet1!$C$2:$C$9</c:f>
              <c:numCache>
                <c:formatCode>#,##0</c:formatCode>
                <c:ptCount val="8"/>
                <c:pt idx="0">
                  <c:v>27506</c:v>
                </c:pt>
                <c:pt idx="1">
                  <c:v>26992</c:v>
                </c:pt>
                <c:pt idx="2">
                  <c:v>27428</c:v>
                </c:pt>
                <c:pt idx="3">
                  <c:v>29174</c:v>
                </c:pt>
                <c:pt idx="4">
                  <c:v>29770</c:v>
                </c:pt>
                <c:pt idx="5">
                  <c:v>33639</c:v>
                </c:pt>
                <c:pt idx="6">
                  <c:v>30489</c:v>
                </c:pt>
                <c:pt idx="7">
                  <c:v>27662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6A7-4460-8EA4-D0E94A2D694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Republican</c:v>
                </c:pt>
              </c:strCache>
            </c:strRef>
          </c:tx>
          <c:spPr>
            <a:solidFill>
              <a:srgbClr val="CC0000"/>
            </a:solidFill>
            <a:ln>
              <a:noFill/>
            </a:ln>
            <a:effectLst/>
            <a:sp3d/>
          </c:spPr>
          <c:invertIfNegative val="0"/>
          <c:cat>
            <c:numRef>
              <c:f>Sheet1!$A$2:$A$9</c:f>
              <c:numCache>
                <c:formatCode>General</c:formatCode>
                <c:ptCount val="8"/>
                <c:pt idx="0">
                  <c:v>2010</c:v>
                </c:pt>
                <c:pt idx="1">
                  <c:v>2012</c:v>
                </c:pt>
                <c:pt idx="2">
                  <c:v>2014</c:v>
                </c:pt>
                <c:pt idx="3">
                  <c:v>2016</c:v>
                </c:pt>
                <c:pt idx="4">
                  <c:v>2018</c:v>
                </c:pt>
                <c:pt idx="5">
                  <c:v>2020</c:v>
                </c:pt>
                <c:pt idx="6">
                  <c:v>2022</c:v>
                </c:pt>
                <c:pt idx="7">
                  <c:v>2024</c:v>
                </c:pt>
              </c:numCache>
            </c:numRef>
          </c:cat>
          <c:val>
            <c:numRef>
              <c:f>Sheet1!$D$2:$D$9</c:f>
              <c:numCache>
                <c:formatCode>#,##0</c:formatCode>
                <c:ptCount val="8"/>
                <c:pt idx="0">
                  <c:v>43691</c:v>
                </c:pt>
                <c:pt idx="1">
                  <c:v>44474</c:v>
                </c:pt>
                <c:pt idx="2">
                  <c:v>44908</c:v>
                </c:pt>
                <c:pt idx="3">
                  <c:v>49721</c:v>
                </c:pt>
                <c:pt idx="4">
                  <c:v>50963</c:v>
                </c:pt>
                <c:pt idx="5">
                  <c:v>58555</c:v>
                </c:pt>
                <c:pt idx="6">
                  <c:v>57745</c:v>
                </c:pt>
                <c:pt idx="7">
                  <c:v>60302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6A7-4460-8EA4-D0E94A2D694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68668992"/>
        <c:axId val="468680144"/>
        <c:axId val="470828176"/>
      </c:bar3DChart>
      <c:catAx>
        <c:axId val="4686689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68680144"/>
        <c:crosses val="autoZero"/>
        <c:auto val="1"/>
        <c:lblAlgn val="ctr"/>
        <c:lblOffset val="100"/>
        <c:noMultiLvlLbl val="0"/>
      </c:catAx>
      <c:valAx>
        <c:axId val="4686801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68668992"/>
        <c:crosses val="autoZero"/>
        <c:crossBetween val="between"/>
      </c:valAx>
      <c:serAx>
        <c:axId val="470828176"/>
        <c:scaling>
          <c:orientation val="minMax"/>
        </c:scaling>
        <c:delete val="1"/>
        <c:axPos val="b"/>
        <c:majorTickMark val="none"/>
        <c:minorTickMark val="none"/>
        <c:tickLblPos val="nextTo"/>
        <c:crossAx val="468680144"/>
        <c:crosses val="autoZero"/>
      </c:ser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Other</c:v>
                </c:pt>
              </c:strCache>
            </c:strRef>
          </c:tx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cat>
            <c:numRef>
              <c:f>Sheet1!$A$2:$A$39</c:f>
              <c:numCache>
                <c:formatCode>General</c:formatCode>
                <c:ptCount val="38"/>
                <c:pt idx="0">
                  <c:v>1950</c:v>
                </c:pt>
                <c:pt idx="1">
                  <c:v>1952</c:v>
                </c:pt>
                <c:pt idx="2">
                  <c:v>1954</c:v>
                </c:pt>
                <c:pt idx="3">
                  <c:v>1956</c:v>
                </c:pt>
                <c:pt idx="4">
                  <c:v>1958</c:v>
                </c:pt>
                <c:pt idx="5">
                  <c:v>1960</c:v>
                </c:pt>
                <c:pt idx="6">
                  <c:v>1962</c:v>
                </c:pt>
                <c:pt idx="7">
                  <c:v>1964</c:v>
                </c:pt>
                <c:pt idx="8">
                  <c:v>1966</c:v>
                </c:pt>
                <c:pt idx="9">
                  <c:v>1968</c:v>
                </c:pt>
                <c:pt idx="10">
                  <c:v>1970</c:v>
                </c:pt>
                <c:pt idx="11">
                  <c:v>1972</c:v>
                </c:pt>
                <c:pt idx="12">
                  <c:v>1974</c:v>
                </c:pt>
                <c:pt idx="13">
                  <c:v>1976</c:v>
                </c:pt>
                <c:pt idx="14">
                  <c:v>1978</c:v>
                </c:pt>
                <c:pt idx="15">
                  <c:v>1980</c:v>
                </c:pt>
                <c:pt idx="16">
                  <c:v>1982</c:v>
                </c:pt>
                <c:pt idx="17">
                  <c:v>1984</c:v>
                </c:pt>
                <c:pt idx="18">
                  <c:v>1986</c:v>
                </c:pt>
                <c:pt idx="19">
                  <c:v>1988</c:v>
                </c:pt>
                <c:pt idx="20">
                  <c:v>1990</c:v>
                </c:pt>
                <c:pt idx="21">
                  <c:v>1992</c:v>
                </c:pt>
                <c:pt idx="22">
                  <c:v>1994</c:v>
                </c:pt>
                <c:pt idx="23">
                  <c:v>1996</c:v>
                </c:pt>
                <c:pt idx="24">
                  <c:v>1998</c:v>
                </c:pt>
                <c:pt idx="25">
                  <c:v>2000</c:v>
                </c:pt>
                <c:pt idx="26">
                  <c:v>2002</c:v>
                </c:pt>
                <c:pt idx="27">
                  <c:v>2004</c:v>
                </c:pt>
                <c:pt idx="28">
                  <c:v>2006</c:v>
                </c:pt>
                <c:pt idx="29">
                  <c:v>2008</c:v>
                </c:pt>
                <c:pt idx="30">
                  <c:v>2010</c:v>
                </c:pt>
                <c:pt idx="31">
                  <c:v>2012</c:v>
                </c:pt>
                <c:pt idx="32">
                  <c:v>2014</c:v>
                </c:pt>
                <c:pt idx="33">
                  <c:v>2016</c:v>
                </c:pt>
                <c:pt idx="34">
                  <c:v>2018</c:v>
                </c:pt>
                <c:pt idx="35">
                  <c:v>2020</c:v>
                </c:pt>
                <c:pt idx="36">
                  <c:v>2022</c:v>
                </c:pt>
                <c:pt idx="37">
                  <c:v>2024</c:v>
                </c:pt>
              </c:numCache>
            </c:numRef>
          </c:cat>
          <c:val>
            <c:numRef>
              <c:f>Sheet1!$B$2:$B$39</c:f>
              <c:numCache>
                <c:formatCode>General</c:formatCode>
                <c:ptCount val="38"/>
                <c:pt idx="0">
                  <c:v>12</c:v>
                </c:pt>
                <c:pt idx="1">
                  <c:v>19</c:v>
                </c:pt>
                <c:pt idx="2">
                  <c:v>25</c:v>
                </c:pt>
                <c:pt idx="3">
                  <c:v>74</c:v>
                </c:pt>
                <c:pt idx="4">
                  <c:v>97</c:v>
                </c:pt>
                <c:pt idx="5">
                  <c:v>197</c:v>
                </c:pt>
                <c:pt idx="6">
                  <c:v>220</c:v>
                </c:pt>
                <c:pt idx="7">
                  <c:v>294</c:v>
                </c:pt>
                <c:pt idx="8">
                  <c:v>299</c:v>
                </c:pt>
                <c:pt idx="9">
                  <c:v>452</c:v>
                </c:pt>
                <c:pt idx="10">
                  <c:v>439</c:v>
                </c:pt>
                <c:pt idx="11">
                  <c:v>823</c:v>
                </c:pt>
                <c:pt idx="12">
                  <c:v>1001</c:v>
                </c:pt>
                <c:pt idx="13">
                  <c:v>1247</c:v>
                </c:pt>
                <c:pt idx="14">
                  <c:v>1476</c:v>
                </c:pt>
                <c:pt idx="15">
                  <c:v>1760</c:v>
                </c:pt>
                <c:pt idx="16">
                  <c:v>1974</c:v>
                </c:pt>
                <c:pt idx="17">
                  <c:v>2377</c:v>
                </c:pt>
                <c:pt idx="18">
                  <c:v>2786</c:v>
                </c:pt>
                <c:pt idx="19">
                  <c:v>3349</c:v>
                </c:pt>
                <c:pt idx="20">
                  <c:v>3535</c:v>
                </c:pt>
                <c:pt idx="21">
                  <c:v>3941</c:v>
                </c:pt>
                <c:pt idx="22">
                  <c:v>3716</c:v>
                </c:pt>
                <c:pt idx="23">
                  <c:v>6416</c:v>
                </c:pt>
                <c:pt idx="24">
                  <c:v>8394</c:v>
                </c:pt>
                <c:pt idx="25">
                  <c:v>11100</c:v>
                </c:pt>
                <c:pt idx="26">
                  <c:v>13170</c:v>
                </c:pt>
                <c:pt idx="27">
                  <c:v>15262</c:v>
                </c:pt>
                <c:pt idx="28">
                  <c:v>17550</c:v>
                </c:pt>
                <c:pt idx="29">
                  <c:v>18237</c:v>
                </c:pt>
                <c:pt idx="30">
                  <c:v>19702</c:v>
                </c:pt>
                <c:pt idx="31">
                  <c:v>22104</c:v>
                </c:pt>
                <c:pt idx="32">
                  <c:v>25608</c:v>
                </c:pt>
                <c:pt idx="33">
                  <c:v>27757</c:v>
                </c:pt>
                <c:pt idx="34">
                  <c:v>29765</c:v>
                </c:pt>
                <c:pt idx="35">
                  <c:v>32392</c:v>
                </c:pt>
                <c:pt idx="36" formatCode="#,##0">
                  <c:v>31199</c:v>
                </c:pt>
                <c:pt idx="37" formatCode="#,##0">
                  <c:v>30257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DF7-4196-940C-19876CD64B1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Democrat</c:v>
                </c:pt>
              </c:strCache>
            </c:strRef>
          </c:tx>
          <c:spPr>
            <a:ln w="28575" cap="rnd">
              <a:solidFill>
                <a:schemeClr val="accent5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Sheet1!$A$2:$A$39</c:f>
              <c:numCache>
                <c:formatCode>General</c:formatCode>
                <c:ptCount val="38"/>
                <c:pt idx="0">
                  <c:v>1950</c:v>
                </c:pt>
                <c:pt idx="1">
                  <c:v>1952</c:v>
                </c:pt>
                <c:pt idx="2">
                  <c:v>1954</c:v>
                </c:pt>
                <c:pt idx="3">
                  <c:v>1956</c:v>
                </c:pt>
                <c:pt idx="4">
                  <c:v>1958</c:v>
                </c:pt>
                <c:pt idx="5">
                  <c:v>1960</c:v>
                </c:pt>
                <c:pt idx="6">
                  <c:v>1962</c:v>
                </c:pt>
                <c:pt idx="7">
                  <c:v>1964</c:v>
                </c:pt>
                <c:pt idx="8">
                  <c:v>1966</c:v>
                </c:pt>
                <c:pt idx="9">
                  <c:v>1968</c:v>
                </c:pt>
                <c:pt idx="10">
                  <c:v>1970</c:v>
                </c:pt>
                <c:pt idx="11">
                  <c:v>1972</c:v>
                </c:pt>
                <c:pt idx="12">
                  <c:v>1974</c:v>
                </c:pt>
                <c:pt idx="13">
                  <c:v>1976</c:v>
                </c:pt>
                <c:pt idx="14">
                  <c:v>1978</c:v>
                </c:pt>
                <c:pt idx="15">
                  <c:v>1980</c:v>
                </c:pt>
                <c:pt idx="16">
                  <c:v>1982</c:v>
                </c:pt>
                <c:pt idx="17">
                  <c:v>1984</c:v>
                </c:pt>
                <c:pt idx="18">
                  <c:v>1986</c:v>
                </c:pt>
                <c:pt idx="19">
                  <c:v>1988</c:v>
                </c:pt>
                <c:pt idx="20">
                  <c:v>1990</c:v>
                </c:pt>
                <c:pt idx="21">
                  <c:v>1992</c:v>
                </c:pt>
                <c:pt idx="22">
                  <c:v>1994</c:v>
                </c:pt>
                <c:pt idx="23">
                  <c:v>1996</c:v>
                </c:pt>
                <c:pt idx="24">
                  <c:v>1998</c:v>
                </c:pt>
                <c:pt idx="25">
                  <c:v>2000</c:v>
                </c:pt>
                <c:pt idx="26">
                  <c:v>2002</c:v>
                </c:pt>
                <c:pt idx="27">
                  <c:v>2004</c:v>
                </c:pt>
                <c:pt idx="28">
                  <c:v>2006</c:v>
                </c:pt>
                <c:pt idx="29">
                  <c:v>2008</c:v>
                </c:pt>
                <c:pt idx="30">
                  <c:v>2010</c:v>
                </c:pt>
                <c:pt idx="31">
                  <c:v>2012</c:v>
                </c:pt>
                <c:pt idx="32">
                  <c:v>2014</c:v>
                </c:pt>
                <c:pt idx="33">
                  <c:v>2016</c:v>
                </c:pt>
                <c:pt idx="34">
                  <c:v>2018</c:v>
                </c:pt>
                <c:pt idx="35">
                  <c:v>2020</c:v>
                </c:pt>
                <c:pt idx="36">
                  <c:v>2022</c:v>
                </c:pt>
                <c:pt idx="37">
                  <c:v>2024</c:v>
                </c:pt>
              </c:numCache>
            </c:numRef>
          </c:cat>
          <c:val>
            <c:numRef>
              <c:f>Sheet1!$C$2:$C$39</c:f>
              <c:numCache>
                <c:formatCode>General</c:formatCode>
                <c:ptCount val="38"/>
                <c:pt idx="0" formatCode="#,##0">
                  <c:v>3781</c:v>
                </c:pt>
                <c:pt idx="1">
                  <c:v>4880</c:v>
                </c:pt>
                <c:pt idx="2">
                  <c:v>4656</c:v>
                </c:pt>
                <c:pt idx="3">
                  <c:v>5900</c:v>
                </c:pt>
                <c:pt idx="4">
                  <c:v>6086</c:v>
                </c:pt>
                <c:pt idx="5">
                  <c:v>7886</c:v>
                </c:pt>
                <c:pt idx="6">
                  <c:v>8258</c:v>
                </c:pt>
                <c:pt idx="7">
                  <c:v>10361</c:v>
                </c:pt>
                <c:pt idx="8">
                  <c:v>10041</c:v>
                </c:pt>
                <c:pt idx="9">
                  <c:v>10608</c:v>
                </c:pt>
                <c:pt idx="10">
                  <c:v>9722</c:v>
                </c:pt>
                <c:pt idx="11">
                  <c:v>11807</c:v>
                </c:pt>
                <c:pt idx="12">
                  <c:v>11335</c:v>
                </c:pt>
                <c:pt idx="13">
                  <c:v>12626</c:v>
                </c:pt>
                <c:pt idx="14">
                  <c:v>13485</c:v>
                </c:pt>
                <c:pt idx="15">
                  <c:v>15463</c:v>
                </c:pt>
                <c:pt idx="16">
                  <c:v>16594</c:v>
                </c:pt>
                <c:pt idx="17">
                  <c:v>18003</c:v>
                </c:pt>
                <c:pt idx="18">
                  <c:v>18215</c:v>
                </c:pt>
                <c:pt idx="19">
                  <c:v>19823</c:v>
                </c:pt>
                <c:pt idx="20">
                  <c:v>18894</c:v>
                </c:pt>
                <c:pt idx="21">
                  <c:v>18255</c:v>
                </c:pt>
                <c:pt idx="22">
                  <c:v>17885</c:v>
                </c:pt>
                <c:pt idx="23">
                  <c:v>20420</c:v>
                </c:pt>
                <c:pt idx="24">
                  <c:v>20761</c:v>
                </c:pt>
                <c:pt idx="25">
                  <c:v>22064</c:v>
                </c:pt>
                <c:pt idx="26">
                  <c:v>23915</c:v>
                </c:pt>
                <c:pt idx="27">
                  <c:v>24515</c:v>
                </c:pt>
                <c:pt idx="28">
                  <c:v>25853</c:v>
                </c:pt>
                <c:pt idx="29">
                  <c:v>27871</c:v>
                </c:pt>
                <c:pt idx="30">
                  <c:v>27506</c:v>
                </c:pt>
                <c:pt idx="31">
                  <c:v>26992</c:v>
                </c:pt>
                <c:pt idx="32">
                  <c:v>27428</c:v>
                </c:pt>
                <c:pt idx="33">
                  <c:v>29174</c:v>
                </c:pt>
                <c:pt idx="34">
                  <c:v>29770</c:v>
                </c:pt>
                <c:pt idx="35">
                  <c:v>33696</c:v>
                </c:pt>
                <c:pt idx="36" formatCode="#,##0">
                  <c:v>30489</c:v>
                </c:pt>
                <c:pt idx="37" formatCode="#,##0">
                  <c:v>27662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DF7-4196-940C-19876CD64B1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Republican</c:v>
                </c:pt>
              </c:strCache>
            </c:strRef>
          </c:tx>
          <c:spPr>
            <a:ln w="28575" cap="rnd">
              <a:solidFill>
                <a:srgbClr val="CC0000"/>
              </a:solidFill>
              <a:round/>
            </a:ln>
            <a:effectLst/>
          </c:spPr>
          <c:marker>
            <c:symbol val="none"/>
          </c:marker>
          <c:cat>
            <c:numRef>
              <c:f>Sheet1!$A$2:$A$39</c:f>
              <c:numCache>
                <c:formatCode>General</c:formatCode>
                <c:ptCount val="38"/>
                <c:pt idx="0">
                  <c:v>1950</c:v>
                </c:pt>
                <c:pt idx="1">
                  <c:v>1952</c:v>
                </c:pt>
                <c:pt idx="2">
                  <c:v>1954</c:v>
                </c:pt>
                <c:pt idx="3">
                  <c:v>1956</c:v>
                </c:pt>
                <c:pt idx="4">
                  <c:v>1958</c:v>
                </c:pt>
                <c:pt idx="5">
                  <c:v>1960</c:v>
                </c:pt>
                <c:pt idx="6">
                  <c:v>1962</c:v>
                </c:pt>
                <c:pt idx="7">
                  <c:v>1964</c:v>
                </c:pt>
                <c:pt idx="8">
                  <c:v>1966</c:v>
                </c:pt>
                <c:pt idx="9">
                  <c:v>1968</c:v>
                </c:pt>
                <c:pt idx="10">
                  <c:v>1970</c:v>
                </c:pt>
                <c:pt idx="11">
                  <c:v>1972</c:v>
                </c:pt>
                <c:pt idx="12">
                  <c:v>1974</c:v>
                </c:pt>
                <c:pt idx="13">
                  <c:v>1976</c:v>
                </c:pt>
                <c:pt idx="14">
                  <c:v>1978</c:v>
                </c:pt>
                <c:pt idx="15">
                  <c:v>1980</c:v>
                </c:pt>
                <c:pt idx="16">
                  <c:v>1982</c:v>
                </c:pt>
                <c:pt idx="17">
                  <c:v>1984</c:v>
                </c:pt>
                <c:pt idx="18">
                  <c:v>1986</c:v>
                </c:pt>
                <c:pt idx="19">
                  <c:v>1988</c:v>
                </c:pt>
                <c:pt idx="20">
                  <c:v>1990</c:v>
                </c:pt>
                <c:pt idx="21">
                  <c:v>1992</c:v>
                </c:pt>
                <c:pt idx="22">
                  <c:v>1994</c:v>
                </c:pt>
                <c:pt idx="23">
                  <c:v>1996</c:v>
                </c:pt>
                <c:pt idx="24">
                  <c:v>1998</c:v>
                </c:pt>
                <c:pt idx="25">
                  <c:v>2000</c:v>
                </c:pt>
                <c:pt idx="26">
                  <c:v>2002</c:v>
                </c:pt>
                <c:pt idx="27">
                  <c:v>2004</c:v>
                </c:pt>
                <c:pt idx="28">
                  <c:v>2006</c:v>
                </c:pt>
                <c:pt idx="29">
                  <c:v>2008</c:v>
                </c:pt>
                <c:pt idx="30">
                  <c:v>2010</c:v>
                </c:pt>
                <c:pt idx="31">
                  <c:v>2012</c:v>
                </c:pt>
                <c:pt idx="32">
                  <c:v>2014</c:v>
                </c:pt>
                <c:pt idx="33">
                  <c:v>2016</c:v>
                </c:pt>
                <c:pt idx="34">
                  <c:v>2018</c:v>
                </c:pt>
                <c:pt idx="35">
                  <c:v>2020</c:v>
                </c:pt>
                <c:pt idx="36">
                  <c:v>2022</c:v>
                </c:pt>
                <c:pt idx="37">
                  <c:v>2024</c:v>
                </c:pt>
              </c:numCache>
            </c:numRef>
          </c:cat>
          <c:val>
            <c:numRef>
              <c:f>Sheet1!$D$2:$D$39</c:f>
              <c:numCache>
                <c:formatCode>General</c:formatCode>
                <c:ptCount val="38"/>
                <c:pt idx="0">
                  <c:v>116</c:v>
                </c:pt>
                <c:pt idx="1">
                  <c:v>532</c:v>
                </c:pt>
                <c:pt idx="2">
                  <c:v>587</c:v>
                </c:pt>
                <c:pt idx="3">
                  <c:v>1052</c:v>
                </c:pt>
                <c:pt idx="4">
                  <c:v>1216</c:v>
                </c:pt>
                <c:pt idx="5">
                  <c:v>2133</c:v>
                </c:pt>
                <c:pt idx="6">
                  <c:v>2482</c:v>
                </c:pt>
                <c:pt idx="7">
                  <c:v>3151</c:v>
                </c:pt>
                <c:pt idx="8">
                  <c:v>3261</c:v>
                </c:pt>
                <c:pt idx="9">
                  <c:v>4045</c:v>
                </c:pt>
                <c:pt idx="10">
                  <c:v>4543</c:v>
                </c:pt>
                <c:pt idx="11">
                  <c:v>6844</c:v>
                </c:pt>
                <c:pt idx="12">
                  <c:v>7509</c:v>
                </c:pt>
                <c:pt idx="13">
                  <c:v>8635</c:v>
                </c:pt>
                <c:pt idx="14">
                  <c:v>9912</c:v>
                </c:pt>
                <c:pt idx="15">
                  <c:v>12492</c:v>
                </c:pt>
                <c:pt idx="16">
                  <c:v>14585</c:v>
                </c:pt>
                <c:pt idx="17">
                  <c:v>18769</c:v>
                </c:pt>
                <c:pt idx="18">
                  <c:v>21234</c:v>
                </c:pt>
                <c:pt idx="19">
                  <c:v>25201</c:v>
                </c:pt>
                <c:pt idx="20">
                  <c:v>28545</c:v>
                </c:pt>
                <c:pt idx="21">
                  <c:v>31604</c:v>
                </c:pt>
                <c:pt idx="22">
                  <c:v>32047</c:v>
                </c:pt>
                <c:pt idx="23">
                  <c:v>35673</c:v>
                </c:pt>
                <c:pt idx="24">
                  <c:v>36481</c:v>
                </c:pt>
                <c:pt idx="25">
                  <c:v>38256</c:v>
                </c:pt>
                <c:pt idx="26">
                  <c:v>40748</c:v>
                </c:pt>
                <c:pt idx="27">
                  <c:v>41866</c:v>
                </c:pt>
                <c:pt idx="28">
                  <c:v>43637</c:v>
                </c:pt>
                <c:pt idx="29">
                  <c:v>43949</c:v>
                </c:pt>
                <c:pt idx="30">
                  <c:v>43691</c:v>
                </c:pt>
                <c:pt idx="31">
                  <c:v>44474</c:v>
                </c:pt>
                <c:pt idx="32">
                  <c:v>44908</c:v>
                </c:pt>
                <c:pt idx="33">
                  <c:v>49721</c:v>
                </c:pt>
                <c:pt idx="34">
                  <c:v>50963</c:v>
                </c:pt>
                <c:pt idx="35">
                  <c:v>58555</c:v>
                </c:pt>
                <c:pt idx="36" formatCode="#,##0">
                  <c:v>57745</c:v>
                </c:pt>
                <c:pt idx="37" formatCode="#,##0">
                  <c:v>60302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6DF7-4196-940C-19876CD64B1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17704240"/>
        <c:axId val="417712112"/>
      </c:lineChart>
      <c:catAx>
        <c:axId val="4177042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7712112"/>
        <c:crosses val="autoZero"/>
        <c:auto val="1"/>
        <c:lblAlgn val="ctr"/>
        <c:lblOffset val="100"/>
        <c:noMultiLvlLbl val="0"/>
      </c:catAx>
      <c:valAx>
        <c:axId val="4177121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77042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58E13EE0-DD97-459E-922F-44A1DE08AD51}" type="datetimeFigureOut">
              <a:rPr lang="en-IN" smtClean="0"/>
              <a:t>20-02-2026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6D7EC59-E5D4-4B4D-A9CE-0475D0A2E26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276746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F1F433-1CAE-477E-8C32-8B79F30331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3962400"/>
            <a:ext cx="7391400" cy="1295400"/>
          </a:xfrm>
        </p:spPr>
        <p:txBody>
          <a:bodyPr wrap="square" anchor="b">
            <a:normAutofit/>
          </a:bodyPr>
          <a:lstStyle>
            <a:lvl1pPr algn="ctr">
              <a:defRPr sz="6000">
                <a:solidFill>
                  <a:srgbClr val="D1D1CB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E362E7-E657-4773-B0DE-8B661C3FD3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257800"/>
            <a:ext cx="6019800" cy="609600"/>
          </a:xfrm>
        </p:spPr>
        <p:txBody>
          <a:bodyPr wrap="square">
            <a:normAutofit/>
          </a:bodyPr>
          <a:lstStyle>
            <a:lvl1pPr marL="0" indent="0" algn="ctr">
              <a:buNone/>
              <a:defRPr sz="3200">
                <a:solidFill>
                  <a:srgbClr val="FFFFFF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B3F58B-1BB1-47AE-907D-015CB0E6B7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72329-1DDB-4EFD-B18E-180334A8D4EF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42608C-8BC9-475A-B4E3-59D77FB20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PowerPlugs Templates for PowerPoint Preview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6D608A-7B5D-4178-BB43-1CB2E2D56C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17A0F-4821-4802-8EF4-96BC11F9F8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387253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823344-9AB0-4610-B81D-30CA546973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F6BF0F-6098-4BD5-B472-7ED76233DD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805B0D-6FF3-49AB-B363-5E22C8BF5C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72329-1DDB-4EFD-B18E-180334A8D4EF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6CBF87-0CE2-4CB0-BA36-2E6B56B847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PowerPlugs Templates for PowerPoint Preview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05526C-E9AE-4F6A-8DC1-C048D090A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17A0F-4821-4802-8EF4-96BC11F9F8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5466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F25E2C9-501A-4B4D-92FB-1FDAB9FF298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38683D-983A-443D-8768-C42A6CDEBD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6AB092-9ED9-4D2C-A219-76771BC0FA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72329-1DDB-4EFD-B18E-180334A8D4EF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0A88D6-9D15-43C3-BAFF-DCC387777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PowerPlugs Templates for PowerPoint Preview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1333F9-8F57-4551-BF8F-9707D7ED9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17A0F-4821-4802-8EF4-96BC11F9F8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39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A3D1A0-31A3-4EA7-8D84-828F84197B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55760A-FC17-437C-9A43-2BE933CC6B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23CD50-0C67-4CA6-A288-14DD65268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72329-1DDB-4EFD-B18E-180334A8D4EF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69B2CE-FBA9-4F05-A590-D14307A74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PowerPlugs Templates for PowerPoint Preview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568FE9-108E-4FD8-9E19-E80BDC21E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17A0F-4821-4802-8EF4-96BC11F9F8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335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78A9B1-A214-4D72-9629-CF61CC9E7C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709739"/>
            <a:ext cx="8229600" cy="2852737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000000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202552-F2B8-401D-AF33-F60C94D6AD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4589464"/>
            <a:ext cx="8229600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rgbClr val="000000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D65D7-E5C9-4A2E-901B-D1B8F9360D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72329-1DDB-4EFD-B18E-180334A8D4EF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7573BE-5E4D-48CB-9F50-6AD9EBC2C2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PowerPlugs Templates for PowerPoint Preview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A5BD73-F1E6-4A61-9094-5B079F867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17A0F-4821-4802-8EF4-96BC11F9F8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06669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37A356-6F8C-480A-A714-90AC367401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04CE66-C769-4392-9D37-0C8888B2CD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825625"/>
            <a:ext cx="41021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36F996-2645-48F9-83AB-D75E4A585E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84700" y="1825625"/>
            <a:ext cx="41021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52800F-7DB9-4F38-A156-AF2AC47C4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72329-1DDB-4EFD-B18E-180334A8D4EF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6B71F5-3D72-460D-81E8-747A59432B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PowerPlugs Templates for PowerPoint Preview</a:t>
            </a: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25438A-108C-4C6B-86A4-A441DDF1B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17A0F-4821-4802-8EF4-96BC11F9F8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581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C3D0C6-B890-4CC8-845D-3124EF0687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52400"/>
            <a:ext cx="7010400" cy="11430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74F85E-5E67-4BAC-9F99-0794F47917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622425"/>
            <a:ext cx="4102100" cy="635000"/>
          </a:xfrm>
        </p:spPr>
        <p:txBody>
          <a:bodyPr anchor="b">
            <a:normAutofit/>
          </a:bodyPr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E1950D-9FC6-45C6-B303-7E2DA51CF6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2270125"/>
            <a:ext cx="4102100" cy="39068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499DF54-A3E5-4D1A-B02F-79CC327A6B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584700" y="1622425"/>
            <a:ext cx="4102100" cy="635000"/>
          </a:xfrm>
        </p:spPr>
        <p:txBody>
          <a:bodyPr anchor="b">
            <a:normAutofit/>
          </a:bodyPr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AF09FD7-61A0-498E-A849-8FE26DC425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584700" y="2270125"/>
            <a:ext cx="4102100" cy="39068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87A27EF-BF96-4C40-9DB3-748578737D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72329-1DDB-4EFD-B18E-180334A8D4EF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2C5B1C2-253A-4E54-B4F6-3964B5760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PowerPlugs Templates for PowerPoint Preview</a:t>
            </a:r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8685552-8B28-42ED-98B8-C088EDE89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17A0F-4821-4802-8EF4-96BC11F9F8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506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95756D-E7A3-4F10-813F-3D1927E994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EF3A0DD-49A9-4590-8AC8-4A0AEF0F9A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72329-1DDB-4EFD-B18E-180334A8D4EF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A9D0FD0-7125-4F74-9EB4-C0DDBFB6D6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PowerPlugs Templates for PowerPoint Preview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E06834E-D582-453B-BC55-A965702684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17A0F-4821-4802-8EF4-96BC11F9F8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791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4E4A91E-9A3E-44AD-8322-CB3578AB29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72329-1DDB-4EFD-B18E-180334A8D4EF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58BABB-901B-4853-A951-2423287660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PowerPlugs Templates for PowerPoint Preview</a:t>
            </a: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D91467-89AA-47CC-9921-435743B6DB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17A0F-4821-4802-8EF4-96BC11F9F8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7907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ABCBE3-7499-4604-BB77-94DCF77A6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52400"/>
            <a:ext cx="7010400" cy="1143000"/>
          </a:xfrm>
        </p:spPr>
        <p:txBody>
          <a:bodyPr anchor="ctr">
            <a:noAutofit/>
          </a:bodyPr>
          <a:lstStyle>
            <a:lvl1pPr algn="ctr"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D83CAB-10F0-4B5A-917C-6D2F841551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31778" y="1851025"/>
            <a:ext cx="4629150" cy="435133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CE4C22-0A97-4D5A-B697-9E9DDE3CD2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57200" y="1851025"/>
            <a:ext cx="2949178" cy="4351338"/>
          </a:xfrm>
        </p:spPr>
        <p:txBody>
          <a:bodyPr tIns="86400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E9B5C8-BC4A-4122-B8D1-324E2D187F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72329-1DDB-4EFD-B18E-180334A8D4EF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2D4018-2C8E-4E13-815A-04988366F5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PowerPlugs Templates for PowerPoint Preview</a:t>
            </a: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AFD6A3-5ADC-4047-9EB4-8CF5AF4BDA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17A0F-4821-4802-8EF4-96BC11F9F8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593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3F4D4E-0112-4388-9E28-74BBDBB5F9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52400"/>
            <a:ext cx="7010400" cy="1143000"/>
          </a:xfrm>
        </p:spPr>
        <p:txBody>
          <a:bodyPr anchor="ctr">
            <a:noAutofit/>
          </a:bodyPr>
          <a:lstStyle>
            <a:lvl1pPr algn="ctr"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0090C37-339F-49EE-9872-381D65F67B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1950508" y="1825625"/>
            <a:ext cx="5242984" cy="39322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1B574E-7496-4B63-8D17-D81C7E0640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97000" y="5783263"/>
            <a:ext cx="6350000" cy="424732"/>
          </a:xfrm>
        </p:spPr>
        <p:txBody>
          <a:bodyPr>
            <a:sp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489EFE-5D3D-45B1-91D2-32B90AD7A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72329-1DDB-4EFD-B18E-180334A8D4EF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E75EBD-6E2C-4733-87AD-3A1B3B1C26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PowerPlugs Templates for PowerPoint Preview</a:t>
            </a: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A665FE-E926-431C-B6D7-8F6599411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17A0F-4821-4802-8EF4-96BC11F9F8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402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6831AC-D821-4D45-86AE-9DF70C7459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52400"/>
            <a:ext cx="7010400" cy="114300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79F8B2-EC91-421F-9512-17A08B2B91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825625"/>
            <a:ext cx="8229600" cy="4351338"/>
          </a:xfrm>
          <a:prstGeom prst="rect">
            <a:avLst/>
          </a:prstGeom>
        </p:spPr>
        <p:txBody>
          <a:bodyPr vert="horz" wrap="square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A93589-AF80-4982-BC15-2AD0A18D71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438239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0000"/>
                </a:solidFill>
              </a:defRPr>
            </a:lvl1pPr>
          </a:lstStyle>
          <a:p>
            <a:fld id="{23D72329-1DDB-4EFD-B18E-180334A8D4EF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CDA16D-7C57-4B41-BBF9-07B74CD68E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438239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000000"/>
                </a:solidFill>
              </a:defRPr>
            </a:lvl1pPr>
          </a:lstStyle>
          <a:p>
            <a:r>
              <a:rPr lang="en-IN"/>
              <a:t>PowerPlugs Templates for PowerPoint Preview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94B4F6-58AD-4E4A-8C29-997EBD568B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438239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000000"/>
                </a:solidFill>
              </a:defRPr>
            </a:lvl1pPr>
          </a:lstStyle>
          <a:p>
            <a:fld id="{5DD17A0F-4821-4802-8EF4-96BC11F9F85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1356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D1D1CB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000000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524000" y="5257800"/>
            <a:ext cx="6019800" cy="1076498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Leslie R. Swan</a:t>
            </a:r>
          </a:p>
          <a:p>
            <a:r>
              <a:rPr lang="en-US" dirty="0"/>
              <a:t>Indian River County </a:t>
            </a:r>
          </a:p>
          <a:p>
            <a:r>
              <a:rPr lang="en-US" dirty="0"/>
              <a:t>Supervisor of Elections</a:t>
            </a:r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265314" y="3521826"/>
            <a:ext cx="8537171" cy="1295400"/>
          </a:xfrm>
        </p:spPr>
        <p:txBody>
          <a:bodyPr>
            <a:normAutofit fontScale="90000"/>
          </a:bodyPr>
          <a:lstStyle/>
          <a:p>
            <a:r>
              <a:rPr lang="en-US" dirty="0"/>
              <a:t>Voting Throughout the Years</a:t>
            </a:r>
          </a:p>
        </p:txBody>
      </p:sp>
    </p:spTree>
    <p:extLst>
      <p:ext uri="{BB962C8B-B14F-4D97-AF65-F5344CB8AC3E}">
        <p14:creationId xmlns:p14="http://schemas.microsoft.com/office/powerpoint/2010/main" val="3328889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History of Voter Registration by Party 1950- Present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11238372"/>
              </p:ext>
            </p:extLst>
          </p:nvPr>
        </p:nvGraphicFramePr>
        <p:xfrm>
          <a:off x="457200" y="1825625"/>
          <a:ext cx="8229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467046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Voting Methods</a:t>
            </a:r>
            <a:br>
              <a:rPr lang="en-US" dirty="0"/>
            </a:br>
            <a:r>
              <a:rPr lang="en-US" dirty="0"/>
              <a:t>1990-2006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40643995"/>
              </p:ext>
            </p:extLst>
          </p:nvPr>
        </p:nvGraphicFramePr>
        <p:xfrm>
          <a:off x="457200" y="1825625"/>
          <a:ext cx="8229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17A0F-4821-4802-8EF4-96BC11F9F85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0690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Voting Methods</a:t>
            </a:r>
            <a:br>
              <a:rPr lang="en-US" dirty="0"/>
            </a:br>
            <a:r>
              <a:rPr lang="en-US" dirty="0"/>
              <a:t>2008-2024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78147399"/>
              </p:ext>
            </p:extLst>
          </p:nvPr>
        </p:nvGraphicFramePr>
        <p:xfrm>
          <a:off x="457200" y="1825625"/>
          <a:ext cx="8229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17A0F-4821-4802-8EF4-96BC11F9F85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8663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Presidential Election</a:t>
            </a:r>
            <a:br>
              <a:rPr lang="en-US" dirty="0"/>
            </a:br>
            <a:r>
              <a:rPr lang="en-US" dirty="0"/>
              <a:t> Voter Turnout 1992- 2024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1599534"/>
              </p:ext>
            </p:extLst>
          </p:nvPr>
        </p:nvGraphicFramePr>
        <p:xfrm>
          <a:off x="457200" y="1825625"/>
          <a:ext cx="8229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003762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Gubernatorial Election</a:t>
            </a:r>
            <a:br>
              <a:rPr lang="en-US" dirty="0"/>
            </a:br>
            <a:r>
              <a:rPr lang="en-US" dirty="0"/>
              <a:t> Voter Turnout 1990- 2022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30242290"/>
              </p:ext>
            </p:extLst>
          </p:nvPr>
        </p:nvGraphicFramePr>
        <p:xfrm>
          <a:off x="457200" y="1825625"/>
          <a:ext cx="8229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36005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Political Party Growth</a:t>
            </a:r>
            <a:br>
              <a:rPr lang="en-US" dirty="0"/>
            </a:br>
            <a:r>
              <a:rPr lang="en-US" dirty="0"/>
              <a:t>1950- 1968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31374070"/>
              </p:ext>
            </p:extLst>
          </p:nvPr>
        </p:nvGraphicFramePr>
        <p:xfrm>
          <a:off x="457200" y="1825625"/>
          <a:ext cx="8229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476949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Political Party Growth</a:t>
            </a:r>
            <a:br>
              <a:rPr lang="en-US" dirty="0"/>
            </a:br>
            <a:r>
              <a:rPr lang="en-US" dirty="0"/>
              <a:t>1970-1988</a:t>
            </a:r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3439617886"/>
              </p:ext>
            </p:extLst>
          </p:nvPr>
        </p:nvGraphicFramePr>
        <p:xfrm>
          <a:off x="975359" y="1413625"/>
          <a:ext cx="7179425" cy="47461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225330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Political Party Growth</a:t>
            </a:r>
            <a:br>
              <a:rPr lang="en-US" dirty="0"/>
            </a:br>
            <a:r>
              <a:rPr lang="en-US" dirty="0"/>
              <a:t>1990- 2008</a:t>
            </a:r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81995208"/>
              </p:ext>
            </p:extLst>
          </p:nvPr>
        </p:nvGraphicFramePr>
        <p:xfrm>
          <a:off x="457200" y="1825625"/>
          <a:ext cx="8229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957947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Political Party Growth </a:t>
            </a:r>
            <a:br>
              <a:rPr lang="en-US" dirty="0"/>
            </a:br>
            <a:r>
              <a:rPr lang="en-US" dirty="0"/>
              <a:t>2010- 2024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3061868"/>
              </p:ext>
            </p:extLst>
          </p:nvPr>
        </p:nvGraphicFramePr>
        <p:xfrm>
          <a:off x="457200" y="1908752"/>
          <a:ext cx="8229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128017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mericanflag_am_0408_PowerPlugs_Template_azmx.v17.10.s_print.potx" id="{BB56229E-149F-425E-B5E9-AA2B2B0CF648}" vid="{A8662F6C-03F3-4254-A967-8433DF28BEE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americanflag_am_0408_PowerPlugs_Template_azmx.v18.01.s_print (1)</Template>
  <TotalTime>5890</TotalTime>
  <Words>77</Words>
  <Application>Microsoft Office PowerPoint</Application>
  <PresentationFormat>On-screen Show (4:3)</PresentationFormat>
  <Paragraphs>16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Voting Throughout the Years</vt:lpstr>
      <vt:lpstr>Voting Methods 1990-2006</vt:lpstr>
      <vt:lpstr>Voting Methods 2008-2024</vt:lpstr>
      <vt:lpstr>Presidential Election  Voter Turnout 1992- 2024</vt:lpstr>
      <vt:lpstr>Gubernatorial Election  Voter Turnout 1990- 2022</vt:lpstr>
      <vt:lpstr>Political Party Growth 1950- 1968</vt:lpstr>
      <vt:lpstr>Political Party Growth 1970-1988</vt:lpstr>
      <vt:lpstr>Political Party Growth 1990- 2008</vt:lpstr>
      <vt:lpstr>Political Party Growth  2010- 2024</vt:lpstr>
      <vt:lpstr>History of Voter Registration by Party 1950- Present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Voting Throughout the Years</dc:title>
  <dc:creator>Jennifer Davis</dc:creator>
  <cp:lastModifiedBy>Paul James</cp:lastModifiedBy>
  <cp:revision>55</cp:revision>
  <cp:lastPrinted>2021-07-22T13:53:42Z</cp:lastPrinted>
  <dcterms:created xsi:type="dcterms:W3CDTF">2021-02-11T21:13:39Z</dcterms:created>
  <dcterms:modified xsi:type="dcterms:W3CDTF">2026-02-23T20:03:28Z</dcterms:modified>
</cp:coreProperties>
</file>